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665B-2F69-475F-BC28-47DA0723930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80651-AE71-4AD4-A918-96E2E2E4E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BSS 301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990918" y="1905000"/>
            <a:ext cx="7848185" cy="4114800"/>
          </a:xfrm>
        </p:spPr>
        <p:txBody>
          <a:bodyPr/>
          <a:lstStyle/>
          <a:p>
            <a:r>
              <a:rPr lang="en-US" smtClean="0"/>
              <a:t>Everyone is  a publisher</a:t>
            </a:r>
          </a:p>
          <a:p>
            <a:pPr lvl="1"/>
            <a:r>
              <a:rPr lang="en-US" smtClean="0"/>
              <a:t>The architecture of the Internet allows almost anyone to become an information provider for a world wide audience</a:t>
            </a:r>
          </a:p>
          <a:p>
            <a:r>
              <a:rPr lang="en-US" smtClean="0"/>
              <a:t>WWW documents must be in HTML</a:t>
            </a:r>
          </a:p>
          <a:p>
            <a:pPr lvl="1"/>
            <a:r>
              <a:rPr lang="en-US" smtClean="0"/>
              <a:t>To create your own home page you need to know some HTML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Why learn HTML?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1294350" y="1828800"/>
            <a:ext cx="7848185" cy="4114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Not a </a:t>
            </a:r>
            <a:r>
              <a:rPr lang="en-US" b="1" smtClean="0"/>
              <a:t>must</a:t>
            </a:r>
          </a:p>
          <a:p>
            <a:pPr lvl="1"/>
            <a:r>
              <a:rPr lang="en-US" smtClean="0"/>
              <a:t>Can use tools to create HTML</a:t>
            </a:r>
          </a:p>
          <a:p>
            <a:pPr lvl="1"/>
            <a:r>
              <a:rPr lang="en-US" smtClean="0"/>
              <a:t>Conversion tools can be used to convert existing HTML documents </a:t>
            </a:r>
          </a:p>
          <a:p>
            <a:pPr lvl="2"/>
            <a:r>
              <a:rPr lang="en-US" sz="2800" smtClean="0"/>
              <a:t>Example: LaTeX2HTML</a:t>
            </a:r>
          </a:p>
          <a:p>
            <a:pPr lvl="2"/>
            <a:r>
              <a:rPr lang="en-US" sz="2800" smtClean="0"/>
              <a:t>Word documents can be saved in HTML</a:t>
            </a:r>
          </a:p>
          <a:p>
            <a:pPr lvl="2"/>
            <a:r>
              <a:rPr lang="en-US" sz="2800" smtClean="0"/>
              <a:t>FrameMaker documents too</a:t>
            </a:r>
            <a:endParaRPr lang="en-US" smtClean="0"/>
          </a:p>
          <a:p>
            <a:r>
              <a:rPr lang="en-US" smtClean="0"/>
              <a:t>It is very easy to learn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Why learn HTML? (contd..)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762245" y="1905000"/>
            <a:ext cx="8153082" cy="4191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 Requirements</a:t>
            </a:r>
          </a:p>
          <a:p>
            <a:pPr lvl="1"/>
            <a:r>
              <a:rPr lang="en-US" smtClean="0"/>
              <a:t>Text or HTML Editor to enter TAGS</a:t>
            </a:r>
          </a:p>
          <a:p>
            <a:pPr lvl="1"/>
            <a:r>
              <a:rPr lang="en-US" smtClean="0"/>
              <a:t>Graphics editors</a:t>
            </a:r>
          </a:p>
          <a:p>
            <a:pPr lvl="1"/>
            <a:r>
              <a:rPr lang="en-US" smtClean="0"/>
              <a:t>Browser (Netscape, Internet Explorer,  Lynx, etc.)</a:t>
            </a:r>
          </a:p>
          <a:p>
            <a:r>
              <a:rPr lang="en-US" smtClean="0"/>
              <a:t>Focus</a:t>
            </a:r>
          </a:p>
          <a:p>
            <a:pPr lvl="1"/>
            <a:r>
              <a:rPr lang="en-US" smtClean="0"/>
              <a:t>Usable and Eye-catching documents</a:t>
            </a:r>
          </a:p>
          <a:p>
            <a:pPr lvl="1"/>
            <a:r>
              <a:rPr lang="en-US" smtClean="0"/>
              <a:t>Images in Web pages</a:t>
            </a:r>
          </a:p>
          <a:p>
            <a:pPr lvl="1"/>
            <a:r>
              <a:rPr lang="en-US" smtClean="0"/>
              <a:t>Animation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AFD00"/>
                </a:solidFill>
              </a:rPr>
              <a:t>Creating an HTML Page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143367" y="1905000"/>
            <a:ext cx="7848185" cy="4114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HTML documents contain 3 things</a:t>
            </a:r>
          </a:p>
          <a:p>
            <a:pPr lvl="1"/>
            <a:r>
              <a:rPr lang="en-US" smtClean="0"/>
              <a:t>Text +TAGS	</a:t>
            </a:r>
          </a:p>
          <a:p>
            <a:pPr lvl="1"/>
            <a:r>
              <a:rPr lang="en-US" smtClean="0"/>
              <a:t>External Multimedia such as graphics, sound, movies, etc.</a:t>
            </a:r>
          </a:p>
          <a:p>
            <a:r>
              <a:rPr lang="en-US" smtClean="0"/>
              <a:t>Example</a:t>
            </a:r>
          </a:p>
          <a:p>
            <a:pPr lvl="1"/>
            <a:r>
              <a:rPr lang="en-US" smtClean="0"/>
              <a:t>&lt;TAG&gt;  Your Text Here &lt;/TAG&gt;</a:t>
            </a:r>
          </a:p>
          <a:p>
            <a:pPr lvl="1"/>
            <a:r>
              <a:rPr lang="en-US" smtClean="0"/>
              <a:t>Types, used in pairs, or not in pairs</a:t>
            </a:r>
          </a:p>
          <a:p>
            <a:pPr lvl="1"/>
            <a:r>
              <a:rPr lang="en-US" smtClean="0"/>
              <a:t>Tags can be nested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HTML Basics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1751696" y="1676400"/>
            <a:ext cx="602026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Mark text as</a:t>
            </a:r>
          </a:p>
          <a:p>
            <a:pPr lvl="1"/>
            <a:r>
              <a:rPr lang="en-US" smtClean="0"/>
              <a:t>headings, paragraphs	</a:t>
            </a:r>
          </a:p>
          <a:p>
            <a:pPr lvl="1"/>
            <a:r>
              <a:rPr lang="en-US" smtClean="0"/>
              <a:t>formatting (physical, logical)</a:t>
            </a:r>
          </a:p>
          <a:p>
            <a:pPr lvl="1"/>
            <a:r>
              <a:rPr lang="en-US" smtClean="0"/>
              <a:t>list</a:t>
            </a:r>
          </a:p>
          <a:p>
            <a:pPr lvl="1"/>
            <a:r>
              <a:rPr lang="en-US" smtClean="0"/>
              <a:t>quotations, etc.</a:t>
            </a:r>
          </a:p>
          <a:p>
            <a:r>
              <a:rPr lang="en-US" smtClean="0"/>
              <a:t>Also for</a:t>
            </a:r>
          </a:p>
          <a:p>
            <a:pPr lvl="1"/>
            <a:r>
              <a:rPr lang="en-US" smtClean="0"/>
              <a:t>creating hyperlinks</a:t>
            </a:r>
          </a:p>
          <a:p>
            <a:pPr lvl="1"/>
            <a:r>
              <a:rPr lang="en-US" smtClean="0"/>
              <a:t>including images, making tables</a:t>
            </a:r>
          </a:p>
          <a:p>
            <a:pPr lvl="1"/>
            <a:r>
              <a:rPr lang="en-US" smtClean="0"/>
              <a:t>fill-in forms, frames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What are Tags?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1143367" y="1905000"/>
            <a:ext cx="7848185" cy="4114800"/>
          </a:xfrm>
        </p:spPr>
        <p:txBody>
          <a:bodyPr/>
          <a:lstStyle/>
          <a:p>
            <a:r>
              <a:rPr lang="en-US" smtClean="0"/>
              <a:t>&lt;H1&gt; KFUPM &lt;/H1&gt;</a:t>
            </a:r>
          </a:p>
          <a:p>
            <a:pPr lvl="1"/>
            <a:r>
              <a:rPr lang="en-US" smtClean="0"/>
              <a:t>display KFUPM as a level 1 heading, can go down from H1 to H6</a:t>
            </a:r>
          </a:p>
          <a:p>
            <a:r>
              <a:rPr lang="en-US" smtClean="0"/>
              <a:t>&lt;P&gt; A paragraph comes here &lt;/P&gt;</a:t>
            </a:r>
          </a:p>
          <a:p>
            <a:r>
              <a:rPr lang="en-US" smtClean="0"/>
              <a:t>&lt;A&gt; Anchor   &lt;/A&gt;</a:t>
            </a:r>
          </a:p>
          <a:p>
            <a:r>
              <a:rPr lang="en-US" smtClean="0"/>
              <a:t>&lt;BR&gt; for line breaks</a:t>
            </a:r>
          </a:p>
          <a:p>
            <a:r>
              <a:rPr lang="en-US" smtClean="0"/>
              <a:t>&lt;HR&gt; for horizontal line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do they look?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987986" y="1905000"/>
            <a:ext cx="8154549" cy="4114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Basic Structure</a:t>
            </a:r>
          </a:p>
          <a:p>
            <a:pPr lvl="1"/>
            <a:r>
              <a:rPr lang="en-US" smtClean="0"/>
              <a:t>&lt;HTML&gt;</a:t>
            </a:r>
          </a:p>
          <a:p>
            <a:pPr lvl="1"/>
            <a:r>
              <a:rPr lang="en-US" smtClean="0"/>
              <a:t>&lt;HEAD&gt;</a:t>
            </a:r>
          </a:p>
          <a:p>
            <a:pPr lvl="1"/>
            <a:r>
              <a:rPr lang="en-US" smtClean="0"/>
              <a:t>&lt;TITLE&gt; KFUPM &lt;/TITLE&gt;&lt;/HEAD&gt;</a:t>
            </a:r>
          </a:p>
          <a:p>
            <a:pPr lvl="1"/>
            <a:r>
              <a:rPr lang="en-US" smtClean="0"/>
              <a:t>&lt;BODY&gt;</a:t>
            </a:r>
          </a:p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b="1" smtClean="0"/>
              <a:t>….. ….. …… </a:t>
            </a:r>
          </a:p>
          <a:p>
            <a:pPr lvl="1"/>
            <a:r>
              <a:rPr lang="en-US" smtClean="0"/>
              <a:t>&lt;/BODY&gt;</a:t>
            </a:r>
          </a:p>
          <a:p>
            <a:pPr lvl="1"/>
            <a:r>
              <a:rPr lang="en-US" smtClean="0"/>
              <a:t>&lt;/HTML&gt;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HTML Document Structure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1143367" y="1905000"/>
            <a:ext cx="7314614" cy="4114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HTML= head +  body</a:t>
            </a:r>
          </a:p>
          <a:p>
            <a:pPr lvl="1"/>
            <a:r>
              <a:rPr lang="en-US" smtClean="0"/>
              <a:t>Body elements contain all the text and other material to be displayed</a:t>
            </a:r>
          </a:p>
          <a:p>
            <a:r>
              <a:rPr lang="en-US" smtClean="0"/>
              <a:t>Line breaks and indentation exist only for human readability</a:t>
            </a:r>
          </a:p>
          <a:p>
            <a:r>
              <a:rPr lang="en-US" smtClean="0"/>
              <a:t>Comment</a:t>
            </a:r>
          </a:p>
          <a:p>
            <a:pPr lvl="1"/>
            <a:r>
              <a:rPr lang="en-US" smtClean="0"/>
              <a:t>&lt;!  upto the next  &gt;</a:t>
            </a:r>
          </a:p>
          <a:p>
            <a:r>
              <a:rPr lang="en-US" smtClean="0"/>
              <a:t>&lt;PRE&gt; for pre-formatted text	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HTML Document Structure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1067143" y="2286000"/>
            <a:ext cx="7924409" cy="4038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 Physical Styles</a:t>
            </a:r>
          </a:p>
          <a:p>
            <a:pPr lvl="1"/>
            <a:r>
              <a:rPr lang="en-US" smtClean="0"/>
              <a:t>&lt;B&gt;         bold &lt;/B&gt;</a:t>
            </a:r>
          </a:p>
          <a:p>
            <a:pPr lvl="1"/>
            <a:r>
              <a:rPr lang="en-US" smtClean="0"/>
              <a:t>&lt;BIG&gt;      ….    &lt;/BIG&gt;</a:t>
            </a:r>
          </a:p>
          <a:p>
            <a:pPr lvl="1"/>
            <a:r>
              <a:rPr lang="en-US" smtClean="0"/>
              <a:t>&lt;SUB&gt;    Makes text subscripts &lt;/SUB&gt;</a:t>
            </a:r>
          </a:p>
          <a:p>
            <a:pPr lvl="1"/>
            <a:r>
              <a:rPr lang="en-US" smtClean="0"/>
              <a:t>&lt;TT&gt;       emphasized text &lt;/TT&gt;</a:t>
            </a:r>
          </a:p>
          <a:p>
            <a:pPr lvl="1"/>
            <a:r>
              <a:rPr lang="en-US" smtClean="0"/>
              <a:t>&lt;I&gt;           text in italics &lt;/I&gt;</a:t>
            </a:r>
          </a:p>
          <a:p>
            <a:pPr lvl="1"/>
            <a:r>
              <a:rPr lang="en-US" smtClean="0"/>
              <a:t>&lt;FONT&gt;  changes font size   &lt;/FONT&gt; </a:t>
            </a:r>
          </a:p>
          <a:p>
            <a:pPr lvl="1"/>
            <a:r>
              <a:rPr lang="en-US" smtClean="0"/>
              <a:t>&lt;BASEFONT SIZE=n&gt;  n=1,…,7</a:t>
            </a:r>
          </a:p>
          <a:p>
            <a:pPr>
              <a:buFont typeface="Monotype Sorts" pitchFamily="2" charset="2"/>
              <a:buNone/>
            </a:pPr>
            <a:endParaRPr lang="en-US" sz="2800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Character formatting Markup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99248" y="1676400"/>
            <a:ext cx="7543287" cy="41910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&lt;UL&gt;  &lt;LI&gt; ...  &lt;LI&gt;… &lt;/UL&gt;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smtClean="0"/>
              <a:t>UL specifies unordered list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smtClean="0"/>
              <a:t>LI specifies list item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OL specifies ordered list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&lt;DL&gt; specified a definition list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&lt;DL&gt; &lt;DT&gt; …&lt;DD&gt;…..&lt;/DL&gt;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smtClean="0"/>
              <a:t>provides a definition list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smtClean="0"/>
              <a:t>DT begins each item title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smtClean="0"/>
              <a:t>DD begins each item definition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smtClean="0"/>
              <a:t>&lt;PRE&gt; unformatted text &lt;/PRE&gt;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573" y="76200"/>
            <a:ext cx="777196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List Markup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099"/>
          <p:cNvSpPr>
            <a:spLocks noGrp="1" noChangeArrowheads="1"/>
          </p:cNvSpPr>
          <p:nvPr>
            <p:ph idx="1"/>
          </p:nvPr>
        </p:nvSpPr>
        <p:spPr>
          <a:xfrm>
            <a:off x="1295816" y="1752600"/>
            <a:ext cx="7238389" cy="4114800"/>
          </a:xfrm>
        </p:spPr>
        <p:txBody>
          <a:bodyPr/>
          <a:lstStyle/>
          <a:p>
            <a:r>
              <a:rPr lang="en-US" sz="2800" smtClean="0"/>
              <a:t>Personal Pages</a:t>
            </a:r>
          </a:p>
          <a:p>
            <a:r>
              <a:rPr lang="en-US" sz="2800" smtClean="0"/>
              <a:t> Companies, Organizations</a:t>
            </a:r>
          </a:p>
          <a:p>
            <a:pPr lvl="1"/>
            <a:r>
              <a:rPr lang="en-US" sz="2400" smtClean="0"/>
              <a:t> (schools, universities, research centers, etc)</a:t>
            </a:r>
          </a:p>
          <a:p>
            <a:r>
              <a:rPr lang="en-US" sz="2800" smtClean="0"/>
              <a:t>News Networks</a:t>
            </a:r>
          </a:p>
          <a:p>
            <a:r>
              <a:rPr lang="en-US" sz="2800" smtClean="0"/>
              <a:t>Journals</a:t>
            </a:r>
          </a:p>
          <a:p>
            <a:r>
              <a:rPr lang="en-US" sz="2800" smtClean="0"/>
              <a:t> Events (conferences, international games, etc)</a:t>
            </a:r>
          </a:p>
          <a:p>
            <a:r>
              <a:rPr lang="en-US" sz="2800" smtClean="0"/>
              <a:t>Internet/Intranet</a:t>
            </a:r>
          </a:p>
        </p:txBody>
      </p:sp>
      <p:sp>
        <p:nvSpPr>
          <p:cNvPr id="32770" name="Rectangle 4098"/>
          <p:cNvSpPr>
            <a:spLocks noGrp="1" noChangeArrowheads="1"/>
          </p:cNvSpPr>
          <p:nvPr>
            <p:ph type="title"/>
          </p:nvPr>
        </p:nvSpPr>
        <p:spPr>
          <a:xfrm>
            <a:off x="609796" y="228600"/>
            <a:ext cx="825569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Design Web pages &amp; for Who?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Specify logical organization of document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designed to be an editor like Word, FrameMaker etc..</a:t>
            </a:r>
          </a:p>
          <a:p>
            <a:pPr>
              <a:lnSpc>
                <a:spcPct val="90000"/>
              </a:lnSpc>
            </a:pPr>
            <a:r>
              <a:rPr lang="en-US" smtClean="0"/>
              <a:t>Documents with sections of text marked as logical units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Titles	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Paragraphs	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Lists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796" y="228600"/>
            <a:ext cx="815308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Design Goal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HTML elements</a:t>
            </a:r>
          </a:p>
          <a:p>
            <a:pPr lvl="1"/>
            <a:r>
              <a:rPr lang="en-US" smtClean="0"/>
              <a:t>start tag and end tag</a:t>
            </a:r>
          </a:p>
          <a:p>
            <a:pPr lvl="2"/>
            <a:r>
              <a:rPr lang="en-US" smtClean="0"/>
              <a:t>&lt;NAME&gt;    ….    &lt;/NAME&gt;</a:t>
            </a:r>
          </a:p>
          <a:p>
            <a:r>
              <a:rPr lang="en-US" smtClean="0"/>
              <a:t>Empty elements</a:t>
            </a:r>
          </a:p>
          <a:p>
            <a:pPr lvl="1"/>
            <a:r>
              <a:rPr lang="en-US" smtClean="0"/>
              <a:t>&lt;BR&gt;</a:t>
            </a:r>
          </a:p>
          <a:p>
            <a:r>
              <a:rPr lang="en-US" smtClean="0"/>
              <a:t>Attributes for elements</a:t>
            </a:r>
          </a:p>
          <a:p>
            <a:pPr lvl="1"/>
            <a:r>
              <a:rPr lang="en-US" smtClean="0"/>
              <a:t>&lt;IMG SRC=“sadiq.gif”&gt;</a:t>
            </a:r>
          </a:p>
          <a:p>
            <a:pPr lvl="2"/>
            <a:r>
              <a:rPr lang="en-US" smtClean="0"/>
              <a:t>tag names and attributes are case </a:t>
            </a:r>
            <a:r>
              <a:rPr lang="en-US" b="1" i="1" u="sng" smtClean="0">
                <a:solidFill>
                  <a:schemeClr val="accent2"/>
                </a:solidFill>
              </a:rPr>
              <a:t>in</a:t>
            </a:r>
            <a:r>
              <a:rPr lang="en-US" i="1" u="sng" smtClean="0">
                <a:solidFill>
                  <a:schemeClr val="accent2"/>
                </a:solidFill>
              </a:rPr>
              <a:t>sensitive</a:t>
            </a:r>
          </a:p>
          <a:p>
            <a:pPr lvl="2"/>
            <a:r>
              <a:rPr lang="en-US" smtClean="0"/>
              <a:t>filename is case sensitive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More on Tags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To create hot spots (or Anchors) you need two things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URLs (Uniform Resource Locator)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Links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Anchors and Links allow readers to jump from place to place in the document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URL is a fancy way of saying address or location for information on the Internet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You need to jump to secure sites to do transactions for e-commerce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Spinning your HTML Web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762245" y="1600200"/>
            <a:ext cx="8381756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Example: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http</a:t>
            </a:r>
            <a:r>
              <a:rPr lang="en-US" smtClean="0"/>
              <a:t>://</a:t>
            </a:r>
            <a:r>
              <a:rPr lang="en-US" smtClean="0">
                <a:solidFill>
                  <a:srgbClr val="00FF00"/>
                </a:solidFill>
              </a:rPr>
              <a:t>www.ccse.kfupm.edu.sa</a:t>
            </a:r>
            <a:r>
              <a:rPr lang="en-US" smtClean="0"/>
              <a:t>/</a:t>
            </a:r>
            <a:r>
              <a:rPr lang="en-US" smtClean="0">
                <a:solidFill>
                  <a:schemeClr val="accent2"/>
                </a:solidFill>
              </a:rPr>
              <a:t>~sadiq/tut.html</a:t>
            </a:r>
          </a:p>
          <a:p>
            <a:pPr lvl="1">
              <a:buFontTx/>
              <a:buNone/>
            </a:pPr>
            <a:r>
              <a:rPr lang="en-US" i="1" smtClean="0">
                <a:solidFill>
                  <a:schemeClr val="accent1"/>
                </a:solidFill>
              </a:rPr>
              <a:t>protocol indicator</a:t>
            </a:r>
            <a:r>
              <a:rPr lang="en-US" i="1" smtClean="0"/>
              <a:t>,</a:t>
            </a:r>
            <a:r>
              <a:rPr lang="en-US" i="1" smtClean="0">
                <a:solidFill>
                  <a:srgbClr val="00FF00"/>
                </a:solidFill>
              </a:rPr>
              <a:t>hostname</a:t>
            </a:r>
            <a:r>
              <a:rPr lang="en-US" i="1" smtClean="0"/>
              <a:t>,</a:t>
            </a:r>
            <a:r>
              <a:rPr lang="en-US" i="1" smtClean="0">
                <a:solidFill>
                  <a:schemeClr val="accent2"/>
                </a:solidFill>
              </a:rPr>
              <a:t>directory/filename</a:t>
            </a:r>
          </a:p>
          <a:p>
            <a:r>
              <a:rPr lang="en-US" smtClean="0"/>
              <a:t>Types: </a:t>
            </a:r>
          </a:p>
          <a:p>
            <a:pPr lvl="1"/>
            <a:r>
              <a:rPr lang="en-US" smtClean="0"/>
              <a:t>Absolute URLs (also called complete URLs)</a:t>
            </a:r>
          </a:p>
          <a:p>
            <a:pPr lvl="1"/>
            <a:r>
              <a:rPr lang="en-US" smtClean="0"/>
              <a:t>Relative URLs  (are incomplete URLs)</a:t>
            </a:r>
          </a:p>
          <a:p>
            <a:r>
              <a:rPr lang="en-US" smtClean="0"/>
              <a:t>Other Protocols (mailto, ftp, etc)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ftp</a:t>
            </a:r>
            <a:r>
              <a:rPr lang="en-US" smtClean="0"/>
              <a:t>://</a:t>
            </a:r>
            <a:r>
              <a:rPr lang="en-US" smtClean="0">
                <a:solidFill>
                  <a:srgbClr val="00FF00"/>
                </a:solidFill>
              </a:rPr>
              <a:t>ftp/pub/images/backgrounds/glosbgr.gif</a:t>
            </a:r>
            <a:endParaRPr lang="en-US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mailto</a:t>
            </a:r>
            <a:r>
              <a:rPr lang="en-US" smtClean="0"/>
              <a:t>:</a:t>
            </a:r>
            <a:r>
              <a:rPr lang="en-US" smtClean="0">
                <a:solidFill>
                  <a:srgbClr val="00FF00"/>
                </a:solidFill>
              </a:rPr>
              <a:t>sadiq@ccse.kfupm.edu.sa</a:t>
            </a:r>
            <a:endParaRPr lang="en-US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z="2800" smtClean="0">
              <a:solidFill>
                <a:schemeClr val="accent2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URL Anatomy &amp; Types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228674" y="1905000"/>
            <a:ext cx="8915327" cy="4114800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solidFill>
                  <a:schemeClr val="accent1"/>
                </a:solidFill>
              </a:rPr>
              <a:t>http</a:t>
            </a:r>
            <a:r>
              <a:rPr lang="en-US" sz="2800" smtClean="0"/>
              <a:t>://</a:t>
            </a:r>
            <a:r>
              <a:rPr lang="en-US" sz="2800" smtClean="0">
                <a:solidFill>
                  <a:srgbClr val="00FF00"/>
                </a:solidFill>
              </a:rPr>
              <a:t>www.ccse.kfupm.edu.sa</a:t>
            </a:r>
            <a:r>
              <a:rPr lang="en-US" sz="2800" smtClean="0"/>
              <a:t>/~sadiq/tut.html</a:t>
            </a:r>
          </a:p>
          <a:p>
            <a:pPr>
              <a:buFont typeface="Monotype Sorts" pitchFamily="2" charset="2"/>
              <a:buNone/>
            </a:pPr>
            <a:endParaRPr lang="en-US" sz="2800" smtClean="0"/>
          </a:p>
          <a:p>
            <a:r>
              <a:rPr lang="en-US" sz="2800" smtClean="0"/>
              <a:t>&lt;IMAGE SRC= </a:t>
            </a:r>
            <a:r>
              <a:rPr lang="en-US" sz="2800" smtClean="0">
                <a:solidFill>
                  <a:schemeClr val="accent1"/>
                </a:solidFill>
              </a:rPr>
              <a:t>ftp</a:t>
            </a:r>
            <a:r>
              <a:rPr lang="en-US" sz="2800" smtClean="0"/>
              <a:t>://</a:t>
            </a:r>
            <a:r>
              <a:rPr lang="en-US" sz="2800" smtClean="0">
                <a:solidFill>
                  <a:srgbClr val="00FF00"/>
                </a:solidFill>
              </a:rPr>
              <a:t>ftp</a:t>
            </a:r>
            <a:r>
              <a:rPr lang="en-US" sz="2800" smtClean="0"/>
              <a:t>/pub/images/backgrounds/glosbgr.gif ALIGN = MIDDLE&gt;</a:t>
            </a:r>
          </a:p>
          <a:p>
            <a:pPr lvl="1">
              <a:buFontTx/>
              <a:buNone/>
            </a:pPr>
            <a:endParaRPr lang="en-US" smtClean="0"/>
          </a:p>
          <a:p>
            <a:r>
              <a:rPr lang="en-US" sz="2800" smtClean="0"/>
              <a:t>&lt;A HREF=“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F95AB7"/>
                </a:solidFill>
              </a:rPr>
              <a:t>mailto</a:t>
            </a:r>
            <a:r>
              <a:rPr lang="en-US" smtClean="0"/>
              <a:t>:sadiq@ccse.kfupm.edu.sa”&gt;</a:t>
            </a:r>
          </a:p>
          <a:p>
            <a:pPr lvl="1">
              <a:buFontTx/>
              <a:buNone/>
            </a:pPr>
            <a:r>
              <a:rPr lang="en-US" smtClean="0"/>
              <a:t>sadiq@ccse.kfupm.edu.sa&lt;/A&gt;</a:t>
            </a:r>
          </a:p>
          <a:p>
            <a:pPr>
              <a:buFont typeface="Monotype Sorts" pitchFamily="2" charset="2"/>
              <a:buNone/>
            </a:pPr>
            <a:endParaRPr lang="en-US" sz="2800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1055415" y="1676400"/>
            <a:ext cx="7848185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Components required</a:t>
            </a:r>
          </a:p>
          <a:p>
            <a:pPr lvl="1"/>
            <a:r>
              <a:rPr lang="en-US" smtClean="0"/>
              <a:t>The Tag: &lt;A&gt;   anchor_name  &lt;/A&gt;</a:t>
            </a:r>
          </a:p>
          <a:p>
            <a:pPr lvl="1"/>
            <a:r>
              <a:rPr lang="en-US" smtClean="0"/>
              <a:t>HREF:  Indicates where to jump</a:t>
            </a:r>
          </a:p>
          <a:p>
            <a:pPr lvl="1"/>
            <a:r>
              <a:rPr lang="en-US" smtClean="0"/>
              <a:t>NAME: Identifies an internal label</a:t>
            </a:r>
          </a:p>
          <a:p>
            <a:r>
              <a:rPr lang="en-US" smtClean="0"/>
              <a:t>HREF: Lets users jump to either material on the same Web site or to other material on the Internet</a:t>
            </a:r>
          </a:p>
          <a:p>
            <a:r>
              <a:rPr lang="en-US" smtClean="0"/>
              <a:t>NAME: Lets users jump to material within the same document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Building Anchors &lt;A&gt;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304898" y="2057400"/>
            <a:ext cx="8457980" cy="4191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&lt;A HREF=</a:t>
            </a:r>
            <a:r>
              <a:rPr lang="en-US" smtClean="0">
                <a:solidFill>
                  <a:schemeClr val="accent2"/>
                </a:solidFill>
              </a:rPr>
              <a:t>something</a:t>
            </a:r>
            <a:r>
              <a:rPr lang="en-US" smtClean="0"/>
              <a:t>&gt;</a:t>
            </a:r>
            <a:r>
              <a:rPr lang="en-US" b="1" smtClean="0">
                <a:solidFill>
                  <a:schemeClr val="accent1"/>
                </a:solidFill>
              </a:rPr>
              <a:t>anchor_name</a:t>
            </a:r>
            <a:r>
              <a:rPr lang="en-US" smtClean="0"/>
              <a:t> &lt;/A&gt;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something </a:t>
            </a:r>
            <a:r>
              <a:rPr lang="en-US" smtClean="0"/>
              <a:t>=    #name</a:t>
            </a:r>
          </a:p>
          <a:p>
            <a:pPr lvl="2"/>
            <a:r>
              <a:rPr lang="en-US" smtClean="0"/>
              <a:t>name=</a:t>
            </a:r>
            <a:r>
              <a:rPr lang="en-US" smtClean="0">
                <a:solidFill>
                  <a:srgbClr val="00FF00"/>
                </a:solidFill>
              </a:rPr>
              <a:t>funny</a:t>
            </a:r>
            <a:r>
              <a:rPr lang="en-US" smtClean="0"/>
              <a:t> (for example)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something </a:t>
            </a:r>
            <a:r>
              <a:rPr lang="en-US" smtClean="0"/>
              <a:t>=    filename.html[#name]</a:t>
            </a:r>
          </a:p>
          <a:p>
            <a:pPr lvl="2"/>
            <a:r>
              <a:rPr lang="en-US" smtClean="0"/>
              <a:t>tutorial.html</a:t>
            </a:r>
          </a:p>
          <a:p>
            <a:pPr lvl="1"/>
            <a:r>
              <a:rPr lang="en-US" smtClean="0">
                <a:solidFill>
                  <a:srgbClr val="FAFD00"/>
                </a:solidFill>
              </a:rPr>
              <a:t>something </a:t>
            </a:r>
            <a:r>
              <a:rPr lang="en-US" smtClean="0"/>
              <a:t>=    a Web site, for example </a:t>
            </a:r>
          </a:p>
          <a:p>
            <a:pPr lvl="2"/>
            <a:r>
              <a:rPr lang="en-US" smtClean="0"/>
              <a:t>http://www/uqu.edu.sa/~youssef/tutorial.html</a:t>
            </a:r>
          </a:p>
          <a:p>
            <a:pPr lvl="2"/>
            <a:r>
              <a:rPr lang="en-US" smtClean="0"/>
              <a:t>  ftp://www/ksu.edu.sa/~ahmed/jokes.html</a:t>
            </a:r>
          </a:p>
          <a:p>
            <a:r>
              <a:rPr lang="en-US" smtClean="0"/>
              <a:t>&lt;H2&gt;&lt;A NAME=“</a:t>
            </a:r>
            <a:r>
              <a:rPr lang="en-US" smtClean="0">
                <a:solidFill>
                  <a:srgbClr val="00FF00"/>
                </a:solidFill>
              </a:rPr>
              <a:t>funny</a:t>
            </a:r>
            <a:r>
              <a:rPr lang="en-US" smtClean="0"/>
              <a:t>”&gt; Funny&lt;/A&gt;&lt;/H2&gt;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Named Anchor &amp; Basic Links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1294350" y="2438400"/>
            <a:ext cx="7848185" cy="4114800"/>
          </a:xfrm>
        </p:spPr>
        <p:txBody>
          <a:bodyPr/>
          <a:lstStyle/>
          <a:p>
            <a:r>
              <a:rPr lang="en-US" smtClean="0"/>
              <a:t>Including</a:t>
            </a:r>
          </a:p>
          <a:p>
            <a:r>
              <a:rPr lang="en-US" smtClean="0"/>
              <a:t>Aligning</a:t>
            </a:r>
          </a:p>
          <a:p>
            <a:r>
              <a:rPr lang="en-US" smtClean="0"/>
              <a:t>Using them as links</a:t>
            </a:r>
          </a:p>
          <a:p>
            <a:r>
              <a:rPr lang="en-US" smtClean="0"/>
              <a:t>Making images load more quickly</a:t>
            </a:r>
          </a:p>
          <a:p>
            <a:r>
              <a:rPr lang="en-US" smtClean="0"/>
              <a:t>Using thumbnail images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Using Images in Web Pages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381123" y="1981200"/>
            <a:ext cx="8686653" cy="4191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Must include them as GIF or JPG graphics</a:t>
            </a:r>
          </a:p>
          <a:p>
            <a:r>
              <a:rPr lang="en-US" smtClean="0"/>
              <a:t>Use graphic editors, scanners, or, </a:t>
            </a:r>
            <a:r>
              <a:rPr lang="en-US" b="1" smtClean="0">
                <a:solidFill>
                  <a:schemeClr val="tx2"/>
                </a:solidFill>
              </a:rPr>
              <a:t>borrow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en-US" smtClean="0"/>
              <a:t>Must use an Image Tag &lt;IMG SRC = "..…”&gt;</a:t>
            </a:r>
          </a:p>
          <a:p>
            <a:r>
              <a:rPr lang="en-US" smtClean="0"/>
              <a:t>ALT=". . . " specifies text to be displayed if image not available</a:t>
            </a:r>
          </a:p>
          <a:p>
            <a:r>
              <a:rPr lang="en-US" smtClean="0"/>
              <a:t>BORDER=# of pixels, controls the thickness of the border</a:t>
            </a:r>
          </a:p>
          <a:p>
            <a:r>
              <a:rPr lang="en-US" smtClean="0"/>
              <a:t>Pictures can be aligned Left, Right, etc.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Adding Images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837003" y="1905000"/>
            <a:ext cx="8154548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&lt;HTML&gt;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&lt;HEAD&gt;&lt;TITLE&gt; Biography &lt;/TITLE&gt;&lt;/HEAD&gt;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&lt;BODY&gt;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&lt;H1&gt; Dr. Sadiq M. Saits Biography &lt;/H1&gt;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&lt;P&gt;&lt;IMG SRC="sadiq.gif" 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ALT="Picture of Sadiq Sait " ALIGN=RIGHT</a:t>
            </a:r>
          </a:p>
          <a:p>
            <a:pPr>
              <a:buFont typeface="Monotype Sorts" pitchFamily="2" charset="2"/>
              <a:buNone/>
            </a:pPr>
            <a:r>
              <a:rPr lang="en-US" sz="2800" b="1" smtClean="0">
                <a:solidFill>
                  <a:srgbClr val="C10037"/>
                </a:solidFill>
              </a:rPr>
              <a:t>HSPACE=20 HEIGHT=100 WIDTH=50</a:t>
            </a:r>
            <a:r>
              <a:rPr lang="en-US" sz="2800" smtClean="0"/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Picture of Sadiq M. Sait for his biography...&lt;/P&gt;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&lt;/BODY&gt; &lt;/HTML&gt;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 of Image inclusion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99357" y="3017839"/>
            <a:ext cx="8746754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609796" y="1981200"/>
            <a:ext cx="8381756" cy="4267200"/>
          </a:xfrm>
        </p:spPr>
        <p:txBody>
          <a:bodyPr/>
          <a:lstStyle/>
          <a:p>
            <a:r>
              <a:rPr lang="en-US" smtClean="0"/>
              <a:t>HTML is a structured language</a:t>
            </a:r>
          </a:p>
          <a:p>
            <a:pPr lvl="1"/>
            <a:r>
              <a:rPr lang="en-US" smtClean="0"/>
              <a:t>rules of nesting </a:t>
            </a:r>
          </a:p>
          <a:p>
            <a:r>
              <a:rPr lang="en-US" smtClean="0"/>
              <a:t>All WWW documents are written in HTML</a:t>
            </a:r>
          </a:p>
          <a:p>
            <a:r>
              <a:rPr lang="en-US" smtClean="0"/>
              <a:t> WWW 		</a:t>
            </a:r>
          </a:p>
          <a:p>
            <a:pPr lvl="1"/>
            <a:r>
              <a:rPr lang="en-US" smtClean="0"/>
              <a:t>World Wide Web</a:t>
            </a:r>
          </a:p>
          <a:p>
            <a:pPr lvl="1"/>
            <a:r>
              <a:rPr lang="en-US" smtClean="0"/>
              <a:t>Most popular Internet information service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What is HTML?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990918" y="1981200"/>
            <a:ext cx="7848185" cy="4114800"/>
          </a:xfrm>
        </p:spPr>
        <p:txBody>
          <a:bodyPr/>
          <a:lstStyle/>
          <a:p>
            <a:r>
              <a:rPr lang="en-US" sz="2800" smtClean="0"/>
              <a:t>Loading of images is made </a:t>
            </a:r>
            <a:r>
              <a:rPr lang="en-US" sz="2800" smtClean="0">
                <a:solidFill>
                  <a:schemeClr val="accent2"/>
                </a:solidFill>
              </a:rPr>
              <a:t>faster</a:t>
            </a:r>
            <a:r>
              <a:rPr lang="en-US" sz="2800" smtClean="0"/>
              <a:t> by telling the browser the </a:t>
            </a:r>
            <a:r>
              <a:rPr lang="en-US" sz="2800" smtClean="0">
                <a:solidFill>
                  <a:schemeClr val="accent2"/>
                </a:solidFill>
              </a:rPr>
              <a:t>size</a:t>
            </a:r>
            <a:r>
              <a:rPr lang="en-US" sz="2800" smtClean="0"/>
              <a:t> of the image</a:t>
            </a:r>
          </a:p>
          <a:p>
            <a:r>
              <a:rPr lang="en-US" sz="2800" smtClean="0"/>
              <a:t>Size is specified in </a:t>
            </a:r>
            <a:r>
              <a:rPr lang="en-US" sz="2800" smtClean="0">
                <a:solidFill>
                  <a:schemeClr val="accent2"/>
                </a:solidFill>
              </a:rPr>
              <a:t>pixels</a:t>
            </a:r>
            <a:endParaRPr lang="en-US" sz="2800" smtClean="0"/>
          </a:p>
          <a:p>
            <a:r>
              <a:rPr lang="en-US" sz="2800" smtClean="0"/>
              <a:t>You can link by using </a:t>
            </a:r>
            <a:r>
              <a:rPr lang="en-US" sz="2800" smtClean="0">
                <a:solidFill>
                  <a:schemeClr val="accent2"/>
                </a:solidFill>
              </a:rPr>
              <a:t>images</a:t>
            </a:r>
          </a:p>
          <a:p>
            <a:pPr lvl="1"/>
            <a:r>
              <a:rPr lang="en-US" smtClean="0"/>
              <a:t>Can have pictures with no borders</a:t>
            </a:r>
          </a:p>
          <a:p>
            <a:r>
              <a:rPr lang="en-US" sz="2800" smtClean="0"/>
              <a:t>You can use </a:t>
            </a:r>
            <a:r>
              <a:rPr lang="en-US" sz="2800" smtClean="0">
                <a:solidFill>
                  <a:schemeClr val="accent2"/>
                </a:solidFill>
              </a:rPr>
              <a:t>thumbnail</a:t>
            </a:r>
            <a:r>
              <a:rPr lang="en-US" sz="2800" smtClean="0"/>
              <a:t> images to link to larger images</a:t>
            </a:r>
          </a:p>
          <a:p>
            <a:r>
              <a:rPr lang="en-US" sz="2800" smtClean="0"/>
              <a:t>Making </a:t>
            </a:r>
            <a:r>
              <a:rPr lang="en-US" sz="2800" smtClean="0">
                <a:solidFill>
                  <a:srgbClr val="FAFD00"/>
                </a:solidFill>
              </a:rPr>
              <a:t>clickable</a:t>
            </a:r>
            <a:r>
              <a:rPr lang="en-US" sz="2800" smtClean="0"/>
              <a:t> images (image maps)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Some notes on Images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1065677" y="1981200"/>
            <a:ext cx="7697201" cy="4343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&lt;P&gt;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&lt;A HREF="saitbio.html"&gt;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&lt;IMG SRC="sadiq.gif" 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ALT="Picture of Sadiq Sait" ALIGN=RIGHT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HSPACE=20 HEIGHT=100 WIDTH=50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>
                <a:solidFill>
                  <a:srgbClr val="00FF00"/>
                </a:solidFill>
              </a:rPr>
              <a:t>BORDER=0</a:t>
            </a:r>
            <a:r>
              <a:rPr lang="en-US" sz="2800" smtClean="0"/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&lt;/A&gt;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Sadiq M. Sait  was born in ......&lt;/P&gt;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Pictures as Links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1294350" y="2362200"/>
            <a:ext cx="7848185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smtClean="0"/>
              <a:t>&lt;P&gt;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&lt;A HREF="sadiqbig.gif"&gt;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&lt;IMG  SRC="sadiqthumbnail.gif" 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           ALT="Picture of Sadiq Sait"&gt;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/>
              <a:t>&lt;/A&gt; Thumbnail of Sait’s picture….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Using Thumbnails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7086" y="3017839"/>
            <a:ext cx="8249829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Enable readers to click on parts of images (e.g., click on a state or country in a map)</a:t>
            </a:r>
          </a:p>
          <a:p>
            <a:r>
              <a:rPr lang="en-US" sz="2800" smtClean="0"/>
              <a:t>HTML tag  used in &lt;MAP&gt;</a:t>
            </a:r>
          </a:p>
          <a:p>
            <a:r>
              <a:rPr lang="en-US" sz="2800" smtClean="0"/>
              <a:t>Define clickable areas</a:t>
            </a:r>
          </a:p>
          <a:p>
            <a:r>
              <a:rPr lang="en-US" sz="2800" smtClean="0"/>
              <a:t>Examples</a:t>
            </a:r>
            <a:endParaRPr lang="en-US" smtClean="0"/>
          </a:p>
          <a:p>
            <a:pPr lvl="1"/>
            <a:r>
              <a:rPr lang="en-US" smtClean="0"/>
              <a:t>Map a rectangle, circle or polygons</a:t>
            </a:r>
          </a:p>
        </p:txBody>
      </p:sp>
      <p:sp>
        <p:nvSpPr>
          <p:cNvPr id="6451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Clickable Images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633249" y="1676400"/>
            <a:ext cx="7848185" cy="4114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Choosing Colors</a:t>
            </a:r>
          </a:p>
          <a:p>
            <a:pPr lvl="1"/>
            <a:r>
              <a:rPr lang="en-US" smtClean="0"/>
              <a:t>Background</a:t>
            </a:r>
          </a:p>
          <a:p>
            <a:pPr lvl="1"/>
            <a:r>
              <a:rPr lang="en-US" smtClean="0"/>
              <a:t>Links (link, alink, vlink)</a:t>
            </a:r>
          </a:p>
          <a:p>
            <a:pPr lvl="1"/>
            <a:r>
              <a:rPr lang="en-US" smtClean="0"/>
              <a:t>Text</a:t>
            </a:r>
          </a:p>
          <a:p>
            <a:r>
              <a:rPr lang="en-US" smtClean="0"/>
              <a:t>Colors can be chosen for tables, background etc.</a:t>
            </a:r>
          </a:p>
          <a:p>
            <a:r>
              <a:rPr lang="en-US" smtClean="0"/>
              <a:t>RGB concept (#FFFFFF=white)</a:t>
            </a:r>
          </a:p>
          <a:p>
            <a:r>
              <a:rPr lang="en-US" smtClean="0"/>
              <a:t>Choosing background (using  images, </a:t>
            </a:r>
            <a:r>
              <a:rPr lang="en-US" b="1" smtClean="0"/>
              <a:t>.gif</a:t>
            </a:r>
            <a:r>
              <a:rPr lang="en-US" smtClean="0"/>
              <a:t> files)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Other Attributes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CENTER, BLINK, HR, APPLET</a:t>
            </a:r>
          </a:p>
          <a:p>
            <a:r>
              <a:rPr lang="en-US" smtClean="0"/>
              <a:t>&lt;FORM&gt;</a:t>
            </a:r>
          </a:p>
          <a:p>
            <a:pPr lvl="1"/>
            <a:r>
              <a:rPr lang="en-US" smtClean="0"/>
              <a:t>SELECT, OPTION, TEXTAREA</a:t>
            </a:r>
          </a:p>
          <a:p>
            <a:r>
              <a:rPr lang="en-US" smtClean="0"/>
              <a:t>&lt;TABLE&gt;</a:t>
            </a:r>
          </a:p>
          <a:p>
            <a:pPr lvl="1"/>
            <a:r>
              <a:rPr lang="en-US" smtClean="0"/>
              <a:t>TR, TH, TD, CAPTION</a:t>
            </a:r>
          </a:p>
          <a:p>
            <a:r>
              <a:rPr lang="en-US" smtClean="0"/>
              <a:t>FRAME</a:t>
            </a:r>
          </a:p>
          <a:p>
            <a:pPr lvl="1"/>
            <a:r>
              <a:rPr lang="en-US" smtClean="0"/>
              <a:t>FRAMESET</a:t>
            </a:r>
          </a:p>
          <a:p>
            <a:r>
              <a:rPr lang="en-US" smtClean="0"/>
              <a:t>And many more….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Some More Tags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1295816" y="2286000"/>
            <a:ext cx="7848185" cy="4114800"/>
          </a:xfrm>
        </p:spPr>
        <p:txBody>
          <a:bodyPr/>
          <a:lstStyle/>
          <a:p>
            <a:r>
              <a:rPr lang="en-US" smtClean="0"/>
              <a:t>Tables, Forms, Frames, Simple animation</a:t>
            </a:r>
          </a:p>
          <a:p>
            <a:r>
              <a:rPr lang="en-US" smtClean="0"/>
              <a:t>Inclusion of Java Applets</a:t>
            </a:r>
          </a:p>
          <a:p>
            <a:r>
              <a:rPr lang="en-US" smtClean="0"/>
              <a:t>JavaScript </a:t>
            </a:r>
          </a:p>
          <a:p>
            <a:r>
              <a:rPr lang="en-US" smtClean="0"/>
              <a:t>CGI programs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Beyond Simple HTML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686020" y="1676400"/>
            <a:ext cx="845798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000" smtClean="0"/>
              <a:t>What are they used for</a:t>
            </a:r>
            <a:r>
              <a:rPr lang="en-US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Surveys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Collect addresses of visitors to your Homepage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Allow people to register for something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Features	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Submitted by mail	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Security  (Passwords)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Checkboxes and Radio buttons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Area for Text and Comments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Require a CGI program on server to process data coming from the form submission</a:t>
            </a:r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defTabSz="762000"/>
            <a:fld id="{0E0CCE74-DAFC-4557-BCB2-5154BD539530}" type="slidenum">
              <a:rPr lang="en-US"/>
              <a:pPr defTabSz="762000"/>
              <a:t>37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Forms on Web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>
          <a:xfrm>
            <a:off x="686020" y="1676400"/>
            <a:ext cx="784818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&lt;FORM&gt; … enclose form ... &lt;/FORM&gt;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ACTION=“…” identifies what should happen when the form is submitted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&lt;INPUT …. &gt; identifies some type of input field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CHECKED shows which item is selected by default (</a:t>
            </a:r>
            <a:r>
              <a:rPr lang="en-US" sz="2800" smtClean="0">
                <a:solidFill>
                  <a:schemeClr val="tx2"/>
                </a:solidFill>
              </a:rPr>
              <a:t>check</a:t>
            </a:r>
            <a:r>
              <a:rPr lang="en-US" sz="2800" smtClean="0"/>
              <a:t> box/</a:t>
            </a:r>
            <a:r>
              <a:rPr lang="en-US" sz="2800" smtClean="0">
                <a:solidFill>
                  <a:schemeClr val="tx2"/>
                </a:solidFill>
              </a:rPr>
              <a:t>radio</a:t>
            </a:r>
            <a:r>
              <a:rPr lang="en-US" sz="2800" smtClean="0"/>
              <a:t> button)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TYPE indicates the type of field (text, password, radio, submit, reset, etc)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VALUE indicates the value of the button</a:t>
            </a:r>
            <a:r>
              <a:rPr lang="en-US" smtClean="0"/>
              <a:t> 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HTML TAGS/Attributes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SRC: URL of documents to be displayed</a:t>
            </a:r>
          </a:p>
          <a:p>
            <a:r>
              <a:rPr lang="en-US" smtClean="0"/>
              <a:t>NAME: so this frame can be targeted by links in other documents</a:t>
            </a:r>
          </a:p>
          <a:p>
            <a:r>
              <a:rPr lang="en-US" smtClean="0"/>
              <a:t>Physical dimensions: Height, width etc.</a:t>
            </a:r>
          </a:p>
          <a:p>
            <a:r>
              <a:rPr lang="en-US" smtClean="0"/>
              <a:t>Other features: Scrolling, Resizing, etc.</a:t>
            </a:r>
          </a:p>
          <a:p>
            <a:r>
              <a:rPr lang="en-US" smtClean="0"/>
              <a:t>They are a complete HTML document or a page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Frames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609796" y="1752600"/>
            <a:ext cx="7848185" cy="4114800"/>
          </a:xfrm>
        </p:spPr>
        <p:txBody>
          <a:bodyPr/>
          <a:lstStyle/>
          <a:p>
            <a:r>
              <a:rPr lang="en-US" sz="2800" smtClean="0"/>
              <a:t> What is </a:t>
            </a:r>
            <a:r>
              <a:rPr lang="en-US" sz="2800" u="sng" smtClean="0">
                <a:solidFill>
                  <a:schemeClr val="hlink"/>
                </a:solidFill>
              </a:rPr>
              <a:t>Internet</a:t>
            </a:r>
            <a:r>
              <a:rPr lang="en-US" sz="2800" b="1" u="sng" smtClean="0">
                <a:solidFill>
                  <a:schemeClr val="hlink"/>
                </a:solidFill>
              </a:rPr>
              <a:t>?</a:t>
            </a:r>
            <a:r>
              <a:rPr lang="en-US" sz="2800" b="1" u="sng" smtClean="0"/>
              <a:t>	</a:t>
            </a:r>
          </a:p>
          <a:p>
            <a:pPr lvl="1"/>
            <a:r>
              <a:rPr lang="en-US" sz="2400" smtClean="0"/>
              <a:t>Worlds largest network</a:t>
            </a:r>
          </a:p>
          <a:p>
            <a:pPr lvl="1"/>
            <a:r>
              <a:rPr lang="en-US" sz="2400" smtClean="0"/>
              <a:t>Collection of interconnected networks built on the Internet protocol </a:t>
            </a:r>
            <a:r>
              <a:rPr lang="en-US" sz="2400" b="1" smtClean="0">
                <a:solidFill>
                  <a:srgbClr val="C10037"/>
                </a:solidFill>
              </a:rPr>
              <a:t>TCP/IP</a:t>
            </a:r>
            <a:endParaRPr lang="en-US" sz="2400" smtClean="0"/>
          </a:p>
          <a:p>
            <a:pPr lvl="1"/>
            <a:r>
              <a:rPr lang="en-US" sz="2400" smtClean="0"/>
              <a:t>Growing at an amazing rate</a:t>
            </a:r>
          </a:p>
          <a:p>
            <a:pPr lvl="1"/>
            <a:r>
              <a:rPr lang="en-US" sz="2400" smtClean="0"/>
              <a:t>Open system with decentralized management</a:t>
            </a:r>
          </a:p>
          <a:p>
            <a:r>
              <a:rPr lang="en-US" sz="2800" smtClean="0"/>
              <a:t>Estimated: </a:t>
            </a:r>
            <a:r>
              <a:rPr lang="en-US" sz="2400" b="1" smtClean="0">
                <a:solidFill>
                  <a:schemeClr val="tx2"/>
                </a:solidFill>
              </a:rPr>
              <a:t>28.8</a:t>
            </a:r>
            <a:r>
              <a:rPr lang="en-US" sz="2800" smtClean="0"/>
              <a:t> million people over 16 in the </a:t>
            </a:r>
            <a:r>
              <a:rPr lang="en-US" sz="2400" smtClean="0"/>
              <a:t>US</a:t>
            </a:r>
            <a:r>
              <a:rPr lang="en-US" sz="2800" smtClean="0"/>
              <a:t> have access, </a:t>
            </a:r>
            <a:r>
              <a:rPr lang="en-US" sz="2400" b="1" smtClean="0">
                <a:solidFill>
                  <a:srgbClr val="00FF00"/>
                </a:solidFill>
              </a:rPr>
              <a:t>16.4</a:t>
            </a:r>
            <a:r>
              <a:rPr lang="en-US" sz="2800" smtClean="0"/>
              <a:t> million  use the Internet and </a:t>
            </a:r>
            <a:r>
              <a:rPr lang="en-US" sz="2400" b="1" smtClean="0">
                <a:solidFill>
                  <a:srgbClr val="FC0108"/>
                </a:solidFill>
              </a:rPr>
              <a:t>11.5</a:t>
            </a:r>
            <a:r>
              <a:rPr lang="en-US" sz="2800" smtClean="0"/>
              <a:t> million use the Web.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What is Internet?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Compile the Java code (e.g., use javac)</a:t>
            </a:r>
          </a:p>
          <a:p>
            <a:pPr lvl="1"/>
            <a:r>
              <a:rPr lang="en-US" smtClean="0"/>
              <a:t>example: javac Blinker</a:t>
            </a:r>
          </a:p>
          <a:p>
            <a:r>
              <a:rPr lang="en-US" smtClean="0"/>
              <a:t>Creates file with extension .class, </a:t>
            </a:r>
          </a:p>
          <a:p>
            <a:pPr lvl="1"/>
            <a:r>
              <a:rPr lang="en-US" smtClean="0"/>
              <a:t>	example Blinker.class</a:t>
            </a:r>
          </a:p>
          <a:p>
            <a:r>
              <a:rPr lang="en-US" smtClean="0"/>
              <a:t>Use the tags &lt;APPLET&gt;  … &lt;/APPLET&gt;</a:t>
            </a:r>
          </a:p>
          <a:p>
            <a:r>
              <a:rPr lang="en-US" smtClean="0"/>
              <a:t>Specify parameters such as speed, color (for background and text, etc.)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Java Applet inclusion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>
          <a:xfrm>
            <a:off x="76225" y="2741613"/>
            <a:ext cx="906631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&lt;applet code=“Blink.class” </a:t>
            </a:r>
            <a:r>
              <a:rPr lang="en-US" sz="3100" smtClean="0"/>
              <a:t>width=300 height=30</a:t>
            </a:r>
            <a:r>
              <a:rPr lang="en-US" smtClean="0"/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&lt;param name=lbl value = “SADIQ M. SAIT,”&gt;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&lt;param name=speed value=“6”&gt;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&lt;/applet&gt;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Java Applet Inclusion (contd)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457347" y="1600200"/>
            <a:ext cx="8532739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endParaRPr lang="en-US" sz="2900" smtClean="0"/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&lt;applet code=“ticker.class” width=280 height=30&gt;</a:t>
            </a:r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&lt;param name=msg value = “Welcome to the tutorial on Web page design and HTML!” &gt;</a:t>
            </a:r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&lt;param name=“shco” value=“210, 210,210”&gt;</a:t>
            </a:r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&lt;param name=“speed” value=“9”&gt;</a:t>
            </a:r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&lt;param name=“bgco” value=“255,255,255”&gt;</a:t>
            </a:r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&lt;param name=“txtco” value=“255,0,0”&gt;</a:t>
            </a:r>
          </a:p>
          <a:p>
            <a:pPr>
              <a:buFont typeface="Monotype Sorts" pitchFamily="2" charset="2"/>
              <a:buNone/>
            </a:pPr>
            <a:r>
              <a:rPr lang="en-US" sz="2900" smtClean="0"/>
              <a:t>&lt;/applet&gt;</a:t>
            </a:r>
          </a:p>
          <a:p>
            <a:pPr>
              <a:buFont typeface="Monotype Sorts" pitchFamily="2" charset="2"/>
              <a:buNone/>
            </a:pPr>
            <a:endParaRPr lang="en-US" sz="29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Java Applet Inclusion (contd..)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cgi-bin (JavaScript, Java, Helper Programs, Plug-ins)</a:t>
            </a:r>
          </a:p>
          <a:p>
            <a:r>
              <a:rPr lang="en-US" smtClean="0"/>
              <a:t>Executable: Example	</a:t>
            </a:r>
          </a:p>
          <a:p>
            <a:pPr lvl="1"/>
            <a:r>
              <a:rPr lang="en-US" smtClean="0"/>
              <a:t> &lt;!--#exec cgi=“/cgi-bin/counter”--&gt; people   visited this page.</a:t>
            </a:r>
          </a:p>
          <a:p>
            <a:r>
              <a:rPr lang="en-US" smtClean="0"/>
              <a:t>Helper programs</a:t>
            </a:r>
          </a:p>
          <a:p>
            <a:pPr lvl="1"/>
            <a:r>
              <a:rPr lang="en-US" smtClean="0"/>
              <a:t>to send mail	</a:t>
            </a:r>
          </a:p>
          <a:p>
            <a:pPr lvl="1"/>
            <a:r>
              <a:rPr lang="en-US" smtClean="0"/>
              <a:t>run audio/video applications</a:t>
            </a:r>
          </a:p>
          <a:p>
            <a:pPr lvl="1"/>
            <a:r>
              <a:rPr lang="en-US" smtClean="0"/>
              <a:t>etc</a:t>
            </a:r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CGI (Common Gateway Interface)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Client/Server Architecture</a:t>
            </a:r>
          </a:p>
          <a:p>
            <a:r>
              <a:rPr lang="en-US" smtClean="0"/>
              <a:t>Designed to make it easy for people to  share information</a:t>
            </a:r>
          </a:p>
          <a:p>
            <a:pPr lvl="1"/>
            <a:r>
              <a:rPr lang="en-US" smtClean="0"/>
              <a:t>Hides complexities of location of documents</a:t>
            </a:r>
          </a:p>
          <a:p>
            <a:pPr lvl="1"/>
            <a:r>
              <a:rPr lang="en-US" smtClean="0"/>
              <a:t>Easy to distribute information</a:t>
            </a:r>
          </a:p>
          <a:p>
            <a:pPr lvl="1"/>
            <a:r>
              <a:rPr lang="en-US" smtClean="0"/>
              <a:t>Fun to look at</a:t>
            </a:r>
          </a:p>
          <a:p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World Wide Web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 Hyperlinks	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Highlighted words or pictures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Item pointed to may be another document image, movie, sound clip etc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World Wide Web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092063" y="1930400"/>
            <a:ext cx="3073896" cy="3378200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23523" y="1995489"/>
            <a:ext cx="136159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chemeClr val="hlink"/>
                </a:solidFill>
                <a:latin typeface="Arial" pitchFamily="34" charset="0"/>
              </a:rPr>
              <a:t>Visit NYSE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600714" y="3124201"/>
            <a:ext cx="194958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u="sng">
                <a:solidFill>
                  <a:srgbClr val="F95AB7"/>
                </a:solidFill>
                <a:latin typeface="Arial" pitchFamily="34" charset="0"/>
              </a:rPr>
              <a:t>city tours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968959" y="3454400"/>
            <a:ext cx="2540326" cy="2997200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428634" y="3429000"/>
            <a:ext cx="12958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724449" y="3429000"/>
            <a:ext cx="0" cy="152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724449" y="4953000"/>
            <a:ext cx="1219591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251870" y="3611563"/>
            <a:ext cx="2155014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F95AB7"/>
                </a:solidFill>
                <a:latin typeface="Arial" pitchFamily="34" charset="0"/>
              </a:rPr>
              <a:t>NY CITY TOURS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182945" y="3824289"/>
            <a:ext cx="1622239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u="sng">
                <a:solidFill>
                  <a:schemeClr val="accent2"/>
                </a:solidFill>
                <a:latin typeface="Arial" pitchFamily="34" charset="0"/>
              </a:rPr>
              <a:t>NYSE sounds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2238361" y="4738689"/>
            <a:ext cx="131446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u="sng">
                <a:solidFill>
                  <a:srgbClr val="00FF00"/>
                </a:solidFill>
                <a:latin typeface="Arial" pitchFamily="34" charset="0"/>
              </a:rPr>
              <a:t>view sights</a:t>
            </a: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1" y="5867400"/>
            <a:ext cx="3264458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699213" y="6034089"/>
            <a:ext cx="144270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sound audio</a:t>
            </a: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4120518" y="5340350"/>
            <a:ext cx="1511295" cy="1282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403427" y="5729289"/>
            <a:ext cx="83997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FF00"/>
                </a:solidFill>
                <a:latin typeface="Arial" pitchFamily="34" charset="0"/>
              </a:rPr>
              <a:t>Movie</a:t>
            </a:r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3657307" y="51054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657307" y="6019800"/>
            <a:ext cx="45734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>
            <a:off x="762244" y="4114800"/>
            <a:ext cx="3811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762244" y="4114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1294350" y="2057400"/>
            <a:ext cx="7848185" cy="4114800"/>
          </a:xfrm>
        </p:spPr>
        <p:txBody>
          <a:bodyPr/>
          <a:lstStyle/>
          <a:p>
            <a:r>
              <a:rPr lang="en-US" smtClean="0"/>
              <a:t>Interpret HTTP as well as other protocols	</a:t>
            </a:r>
          </a:p>
          <a:p>
            <a:pPr lvl="1"/>
            <a:r>
              <a:rPr lang="en-US" sz="3200" smtClean="0"/>
              <a:t>ftp, mailto, telnet, gopher, etc.</a:t>
            </a:r>
          </a:p>
          <a:p>
            <a:r>
              <a:rPr lang="en-US" smtClean="0"/>
              <a:t>Display physical formatted HTML text</a:t>
            </a:r>
          </a:p>
          <a:p>
            <a:pPr lvl="1"/>
            <a:r>
              <a:rPr lang="en-US" sz="3200" smtClean="0"/>
              <a:t>in-line images	</a:t>
            </a:r>
          </a:p>
          <a:p>
            <a:pPr lvl="1"/>
            <a:r>
              <a:rPr lang="en-US" sz="3200" smtClean="0"/>
              <a:t>hyperlinks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WWW Browsers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7"/>
          <p:cNvSpPr>
            <a:spLocks noGrp="1" noChangeArrowheads="1"/>
          </p:cNvSpPr>
          <p:nvPr>
            <p:ph idx="1"/>
          </p:nvPr>
        </p:nvSpPr>
        <p:spPr>
          <a:xfrm>
            <a:off x="990918" y="1905000"/>
            <a:ext cx="7848185" cy="4114800"/>
          </a:xfrm>
        </p:spPr>
        <p:txBody>
          <a:bodyPr/>
          <a:lstStyle/>
          <a:p>
            <a:r>
              <a:rPr lang="en-US" smtClean="0"/>
              <a:t>Helper Applications</a:t>
            </a:r>
          </a:p>
          <a:p>
            <a:pPr lvl="1"/>
            <a:r>
              <a:rPr lang="en-US" smtClean="0"/>
              <a:t>Programs on the user’s computer that can be used to display images, movies, sound, etc. that cannot be displayed on the browser itself</a:t>
            </a:r>
          </a:p>
          <a:p>
            <a:pPr lvl="2"/>
            <a:r>
              <a:rPr lang="en-US" sz="2800" smtClean="0"/>
              <a:t>Sound files</a:t>
            </a:r>
            <a:endParaRPr lang="en-US" smtClean="0"/>
          </a:p>
          <a:p>
            <a:pPr lvl="2"/>
            <a:r>
              <a:rPr lang="en-US" sz="2800" smtClean="0"/>
              <a:t>Movies (MPEG)</a:t>
            </a:r>
            <a:endParaRPr lang="en-US" smtClean="0"/>
          </a:p>
          <a:p>
            <a:pPr lvl="2"/>
            <a:r>
              <a:rPr lang="en-US" sz="2800" smtClean="0"/>
              <a:t>Mail</a:t>
            </a:r>
          </a:p>
          <a:p>
            <a:pPr lvl="2"/>
            <a:r>
              <a:rPr lang="en-US" sz="2800" smtClean="0"/>
              <a:t>Other file formats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WWW browsers (contd..)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1623</Words>
  <Application>Microsoft Office PowerPoint</Application>
  <PresentationFormat>On-screen Show (4:3)</PresentationFormat>
  <Paragraphs>327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BSS 301</vt:lpstr>
      <vt:lpstr>Why Design Web pages &amp; for Who?</vt:lpstr>
      <vt:lpstr>What is HTML?</vt:lpstr>
      <vt:lpstr>What is Internet?</vt:lpstr>
      <vt:lpstr>World Wide Web</vt:lpstr>
      <vt:lpstr>World Wide Web</vt:lpstr>
      <vt:lpstr>Example</vt:lpstr>
      <vt:lpstr>WWW Browsers</vt:lpstr>
      <vt:lpstr>WWW browsers (contd..)</vt:lpstr>
      <vt:lpstr>Why learn HTML?</vt:lpstr>
      <vt:lpstr>Why learn HTML? (contd..)</vt:lpstr>
      <vt:lpstr>Creating an HTML Page</vt:lpstr>
      <vt:lpstr>HTML Basics</vt:lpstr>
      <vt:lpstr>What are Tags?</vt:lpstr>
      <vt:lpstr>How do they look?</vt:lpstr>
      <vt:lpstr>HTML Document Structure</vt:lpstr>
      <vt:lpstr>HTML Document Structure</vt:lpstr>
      <vt:lpstr>Character formatting Markup</vt:lpstr>
      <vt:lpstr>List Markup</vt:lpstr>
      <vt:lpstr>Design Goal</vt:lpstr>
      <vt:lpstr>More on Tags</vt:lpstr>
      <vt:lpstr>Spinning your HTML Web</vt:lpstr>
      <vt:lpstr>URL Anatomy &amp; Types</vt:lpstr>
      <vt:lpstr>Examples</vt:lpstr>
      <vt:lpstr>Building Anchors &lt;A&gt;</vt:lpstr>
      <vt:lpstr>Named Anchor &amp; Basic Links</vt:lpstr>
      <vt:lpstr>Using Images in Web Pages</vt:lpstr>
      <vt:lpstr>Adding Images</vt:lpstr>
      <vt:lpstr>Example of Image inclusion</vt:lpstr>
      <vt:lpstr>Some notes on Images</vt:lpstr>
      <vt:lpstr>Pictures as Links</vt:lpstr>
      <vt:lpstr>Using Thumbnails</vt:lpstr>
      <vt:lpstr>Clickable Images</vt:lpstr>
      <vt:lpstr>Other Attributes</vt:lpstr>
      <vt:lpstr>Some More Tags</vt:lpstr>
      <vt:lpstr>Beyond Simple HTML</vt:lpstr>
      <vt:lpstr>Forms on Web</vt:lpstr>
      <vt:lpstr>HTML TAGS/Attributes</vt:lpstr>
      <vt:lpstr>Frames</vt:lpstr>
      <vt:lpstr>Java Applet inclusion</vt:lpstr>
      <vt:lpstr>Java Applet Inclusion (contd)</vt:lpstr>
      <vt:lpstr>Java Applet Inclusion (contd..)</vt:lpstr>
      <vt:lpstr>CGI (Common Gateway Interface)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301</dc:title>
  <dc:creator>adnan</dc:creator>
  <cp:lastModifiedBy>adnan</cp:lastModifiedBy>
  <cp:revision>1</cp:revision>
  <dcterms:created xsi:type="dcterms:W3CDTF">2011-02-20T14:14:34Z</dcterms:created>
  <dcterms:modified xsi:type="dcterms:W3CDTF">2011-02-20T14:19:14Z</dcterms:modified>
</cp:coreProperties>
</file>